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5A-4972-A7CE-C7ADEA3C12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5A-4972-A7CE-C7ADEA3C12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5A-4972-A7CE-C7ADEA3C12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5A-4972-A7CE-C7ADEA3C1291}"/>
              </c:ext>
            </c:extLst>
          </c:dPt>
          <c:cat>
            <c:strRef>
              <c:f>Лист1!$A$2:$A$5</c:f>
              <c:strCache>
                <c:ptCount val="3"/>
                <c:pt idx="0">
                  <c:v>центральная</c:v>
                </c:pt>
                <c:pt idx="1">
                  <c:v>сельские</c:v>
                </c:pt>
                <c:pt idx="2">
                  <c:v>поселковые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9-4ECF-BAE0-F8F02C686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411873047685522E-2"/>
          <c:y val="3.3125433125433125E-2"/>
          <c:w val="0.8992125930311331"/>
          <c:h val="0.81814504995607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высшее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образование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8-4E78-A2B3-146AD4ADEB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образование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F8-4E78-A2B3-146AD4ADEB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библиотечное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образование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F8-4E78-A2B3-146AD4ADE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6304431"/>
        <c:axId val="1159813295"/>
      </c:barChart>
      <c:catAx>
        <c:axId val="1206304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9813295"/>
        <c:crosses val="autoZero"/>
        <c:auto val="1"/>
        <c:lblAlgn val="ctr"/>
        <c:lblOffset val="100"/>
        <c:noMultiLvlLbl val="0"/>
      </c:catAx>
      <c:valAx>
        <c:axId val="1159813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6304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859058937799099"/>
          <c:w val="0.30818693238177575"/>
          <c:h val="5.4777393989992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09491429533106E-2"/>
          <c:y val="3.1214629915406945E-2"/>
          <c:w val="0.94589050857046686"/>
          <c:h val="0.82863514742852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 0 до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опыт работы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E-4453-BD75-A8CC7C06E8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3 до 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опыт работы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E-4453-BD75-A8CC7C06E84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свыше 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опыт работы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E-4453-BD75-A8CC7C06E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538607"/>
        <c:axId val="1093539023"/>
      </c:barChart>
      <c:catAx>
        <c:axId val="1093538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3539023"/>
        <c:crosses val="autoZero"/>
        <c:auto val="1"/>
        <c:lblAlgn val="ctr"/>
        <c:lblOffset val="100"/>
        <c:noMultiLvlLbl val="0"/>
      </c:catAx>
      <c:valAx>
        <c:axId val="1093539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3538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948106079734609E-2"/>
          <c:y val="0.93270976060590916"/>
          <c:w val="0.34401843419387612"/>
          <c:h val="5.1617621863342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30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возраст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8-465B-9947-BBBA80B90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30 до 55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возраст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38-465B-9947-BBBA80B90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старше 55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возраст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38-465B-9947-BBBA80B90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9684319"/>
        <c:axId val="1159690975"/>
      </c:barChart>
      <c:catAx>
        <c:axId val="115968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9690975"/>
        <c:crosses val="autoZero"/>
        <c:auto val="1"/>
        <c:lblAlgn val="ctr"/>
        <c:lblOffset val="100"/>
        <c:noMultiLvlLbl val="0"/>
      </c:catAx>
      <c:valAx>
        <c:axId val="1159690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968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548352844574539E-2"/>
          <c:y val="0.93487858456006756"/>
          <c:w val="0.40819867608456534"/>
          <c:h val="4.995394023935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E85818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Поселения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Лист1!$A$2:$A$15</c:f>
              <c:strCache>
                <c:ptCount val="14"/>
                <c:pt idx="0">
                  <c:v>Аннинское</c:v>
                </c:pt>
                <c:pt idx="1">
                  <c:v>Виллозское</c:v>
                </c:pt>
                <c:pt idx="2">
                  <c:v>Горбунковское</c:v>
                </c:pt>
                <c:pt idx="3">
                  <c:v>Гостилицкое</c:v>
                </c:pt>
                <c:pt idx="4">
                  <c:v>Кипенское</c:v>
                </c:pt>
                <c:pt idx="5">
                  <c:v>Копорское</c:v>
                </c:pt>
                <c:pt idx="6">
                  <c:v>Лаголовское</c:v>
                </c:pt>
                <c:pt idx="7">
                  <c:v>Лебяженское</c:v>
                </c:pt>
                <c:pt idx="8">
                  <c:v>Лопухинское</c:v>
                </c:pt>
                <c:pt idx="9">
                  <c:v>Низинское</c:v>
                </c:pt>
                <c:pt idx="10">
                  <c:v>Оржицкое</c:v>
                </c:pt>
                <c:pt idx="11">
                  <c:v>Пениковское</c:v>
                </c:pt>
                <c:pt idx="12">
                  <c:v>Ропшинское</c:v>
                </c:pt>
                <c:pt idx="13">
                  <c:v>Русско-Высоцкое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15</c:v>
                </c:pt>
                <c:pt idx="1">
                  <c:v>25</c:v>
                </c:pt>
                <c:pt idx="2">
                  <c:v>16</c:v>
                </c:pt>
                <c:pt idx="3">
                  <c:v>30</c:v>
                </c:pt>
                <c:pt idx="4">
                  <c:v>12</c:v>
                </c:pt>
                <c:pt idx="5">
                  <c:v>32</c:v>
                </c:pt>
                <c:pt idx="6">
                  <c:v>6</c:v>
                </c:pt>
                <c:pt idx="7">
                  <c:v>28</c:v>
                </c:pt>
                <c:pt idx="8">
                  <c:v>48</c:v>
                </c:pt>
                <c:pt idx="9">
                  <c:v>21</c:v>
                </c:pt>
                <c:pt idx="10">
                  <c:v>8</c:v>
                </c:pt>
                <c:pt idx="11">
                  <c:v>24</c:v>
                </c:pt>
                <c:pt idx="12">
                  <c:v>13</c:v>
                </c:pt>
                <c:pt idx="1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54-466E-917B-AFD4DD6C8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7925440"/>
        <c:axId val="527924608"/>
      </c:barChart>
      <c:catAx>
        <c:axId val="52792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924608"/>
        <c:crosses val="autoZero"/>
        <c:auto val="1"/>
        <c:lblAlgn val="ctr"/>
        <c:lblOffset val="100"/>
        <c:noMultiLvlLbl val="0"/>
      </c:catAx>
      <c:valAx>
        <c:axId val="52792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92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11-4A67-AEF8-D92F2BE984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11-4A67-AEF8-D92F2BE984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11-4A67-AEF8-D92F2BE984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11-4A67-AEF8-D92F2BE984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4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15600</c:v>
                </c:pt>
                <c:pt idx="1">
                  <c:v>17200</c:v>
                </c:pt>
                <c:pt idx="2">
                  <c:v>17562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D-4722-BE2B-2E58BB640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0889038159329615"/>
          <c:y val="0.83675309947563614"/>
          <c:w val="0.73809058227911084"/>
          <c:h val="0.145027700595901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CE-4AE0-A02A-BD0A8F64E7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CE-4AE0-A02A-BD0A8F64E7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CE-4AE0-A02A-BD0A8F64E7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CE-4AE0-A02A-BD0A8F64E7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108400</c:v>
                </c:pt>
                <c:pt idx="1">
                  <c:v>111900</c:v>
                </c:pt>
                <c:pt idx="2">
                  <c:v>96003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D-4722-BE2B-2E58BB640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0889038159329615"/>
          <c:y val="0.83675309947563614"/>
          <c:w val="0.73809058227911084"/>
          <c:h val="0.145027700595901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60-4319-97C9-789A484257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60-4319-97C9-789A484257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60-4319-97C9-789A484257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60-4319-97C9-789A484257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242100</c:v>
                </c:pt>
                <c:pt idx="1">
                  <c:v>235140</c:v>
                </c:pt>
                <c:pt idx="2">
                  <c:v>195413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D-4722-BE2B-2E58BB640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0889038159329615"/>
          <c:y val="0.83675309947563614"/>
          <c:w val="0.73809058227911084"/>
          <c:h val="0.145027700595901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461681241909321"/>
          <c:y val="7.5531914893617019E-2"/>
          <c:w val="0.85174514373140486"/>
          <c:h val="0.748413097299007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поступило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6940</c:v>
                </c:pt>
                <c:pt idx="1">
                  <c:v>12417</c:v>
                </c:pt>
                <c:pt idx="2">
                  <c:v>12473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29-4B06-948D-5009FB807F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выбыло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4010</c:v>
                </c:pt>
                <c:pt idx="1">
                  <c:v>10276</c:v>
                </c:pt>
                <c:pt idx="2">
                  <c:v>9596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29-4B06-948D-5009FB807F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состоит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245510</c:v>
                </c:pt>
                <c:pt idx="1">
                  <c:v>247022</c:v>
                </c:pt>
                <c:pt idx="2">
                  <c:v>249899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29-4B06-948D-5009FB807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6410176"/>
        <c:axId val="516405600"/>
        <c:axId val="0"/>
      </c:bar3DChart>
      <c:catAx>
        <c:axId val="51641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6405600"/>
        <c:crosses val="autoZero"/>
        <c:auto val="1"/>
        <c:lblAlgn val="ctr"/>
        <c:lblOffset val="100"/>
        <c:noMultiLvlLbl val="0"/>
      </c:catAx>
      <c:valAx>
        <c:axId val="51640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6410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3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83636839466266"/>
          <c:y val="0"/>
          <c:w val="0.58499421134002083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мероприятия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C5-4F67-87C7-3226A02CF4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C5-4F67-87C7-3226A02CF4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C5-4F67-87C7-3226A02CF4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C5-4F67-87C7-3226A02CF4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1260</c:v>
                </c:pt>
                <c:pt idx="1">
                  <c:v>2420</c:v>
                </c:pt>
                <c:pt idx="2">
                  <c:v>3170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B5-48C0-826D-D5F8A0596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896451299751913"/>
          <c:y val="0.93962278914722019"/>
          <c:w val="0.46103548700248087"/>
          <c:h val="4.63147117178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14 лет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rgbClr val="E8581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676477123085002E-2"/>
                      <c:h val="7.16763005780346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5A-4AAD-88F1-403C0D970346}"/>
                </c:ext>
              </c:extLst>
            </c:dLbl>
            <c:dLbl>
              <c:idx val="1"/>
              <c:layout>
                <c:manualLayout>
                  <c:x val="-5.0469708320850072E-17"/>
                  <c:y val="-2.8259473346178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05A-4AAD-88F1-403C0D970346}"/>
                </c:ext>
              </c:extLst>
            </c:dLbl>
            <c:dLbl>
              <c:idx val="2"/>
              <c:layout>
                <c:manualLayout>
                  <c:x val="0"/>
                  <c:y val="-1.798330122029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05A-4AAD-88F1-403C0D970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E8581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661</c:v>
                </c:pt>
                <c:pt idx="1">
                  <c:v>473</c:v>
                </c:pt>
                <c:pt idx="2">
                  <c:v>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A-4AAD-88F1-403C0D9703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15-30 лет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2753569008621454E-3"/>
                  <c:y val="-2.49221183800623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rgbClr val="E8581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298004129387477E-2"/>
                      <c:h val="6.65382145150931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05A-4AAD-88F1-403C0D970346}"/>
                </c:ext>
              </c:extLst>
            </c:dLbl>
            <c:dLbl>
              <c:idx val="1"/>
              <c:layout>
                <c:manualLayout>
                  <c:x val="5.3905774720787022E-3"/>
                  <c:y val="-5.445410836799740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rgbClr val="E8581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305915766463908E-2"/>
                      <c:h val="7.08286604361370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05A-4AAD-88F1-403C0D970346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rgbClr val="E8581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822410180923233E-2"/>
                      <c:h val="8.9275541491892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B05A-4AAD-88F1-403C0D970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E8581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95</c:v>
                </c:pt>
                <c:pt idx="1">
                  <c:v>198</c:v>
                </c:pt>
                <c:pt idx="2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A-4AAD-88F1-403C0D9703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старше 30 лет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rgbClr val="E8581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98119893766988E-2"/>
                      <c:h val="8.93522702185591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05A-4AAD-88F1-403C0D970346}"/>
                </c:ext>
              </c:extLst>
            </c:dLbl>
            <c:dLbl>
              <c:idx val="1"/>
              <c:layout>
                <c:manualLayout>
                  <c:x val="5.5058499655884375E-3"/>
                  <c:y val="-1.798330122029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05A-4AAD-88F1-403C0D970346}"/>
                </c:ext>
              </c:extLst>
            </c:dLbl>
            <c:dLbl>
              <c:idx val="2"/>
              <c:layout>
                <c:manualLayout>
                  <c:x val="0"/>
                  <c:y val="-2.8259473346178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05A-4AAD-88F1-403C0D970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E8581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654</c:v>
                </c:pt>
                <c:pt idx="1">
                  <c:v>1108</c:v>
                </c:pt>
                <c:pt idx="2">
                  <c:v>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A-4AAD-88F1-403C0D970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1547744"/>
        <c:axId val="1351546496"/>
        <c:axId val="0"/>
      </c:bar3DChart>
      <c:catAx>
        <c:axId val="135154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1546496"/>
        <c:crosses val="autoZero"/>
        <c:auto val="1"/>
        <c:lblAlgn val="ctr"/>
        <c:lblOffset val="100"/>
        <c:noMultiLvlLbl val="0"/>
      </c:catAx>
      <c:valAx>
        <c:axId val="135154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154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69-4C25-B108-A9F727AE09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69-4C25-B108-A9F727AE09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F69-4C25-B108-A9F727AE09B4}"/>
              </c:ext>
            </c:extLst>
          </c:dPt>
          <c:dLbls>
            <c:dLbl>
              <c:idx val="0"/>
              <c:layout>
                <c:manualLayout>
                  <c:x val="-2.6638488473662457E-3"/>
                  <c:y val="3.2258123131651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69-4C25-B108-A9F727AE09B4}"/>
                </c:ext>
              </c:extLst>
            </c:dLbl>
            <c:dLbl>
              <c:idx val="1"/>
              <c:layout>
                <c:manualLayout>
                  <c:x val="0.1517663735034141"/>
                  <c:y val="-9.41484274979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69-4C25-B108-A9F727AE09B4}"/>
                </c:ext>
              </c:extLst>
            </c:dLbl>
            <c:dLbl>
              <c:idx val="2"/>
              <c:layout>
                <c:manualLayout>
                  <c:x val="-2.1678709447844817E-3"/>
                  <c:y val="3.4883545862609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69-4C25-B108-A9F727AE0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E8581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 библиотеке </c:v>
                </c:pt>
                <c:pt idx="1">
                  <c:v>вне стен библиотеки</c:v>
                </c:pt>
                <c:pt idx="2">
                  <c:v>удаленные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1445</c:v>
                </c:pt>
                <c:pt idx="1">
                  <c:v>1725</c:v>
                </c:pt>
                <c:pt idx="2">
                  <c:v>1598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9-4C25-B108-A9F727AE0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5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375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0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223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43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12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7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8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0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9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1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1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3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9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https://sun9-12.userapi.com/impg/OC-sAM8IjAGN3pWNggkuaDD-069nzw5xdiAJ-g/FtiU8lTWwPs.jpg?size=1280x960&amp;quality=96&amp;sign=af20051625f6fcb86aab46af123046d7&amp;type=albu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3"/>
            <a:ext cx="7766936" cy="2608041"/>
          </a:xfrm>
        </p:spPr>
        <p:txBody>
          <a:bodyPr/>
          <a:lstStyle/>
          <a:p>
            <a:r>
              <a:rPr lang="ru-RU" sz="2400" b="1" dirty="0">
                <a:solidFill>
                  <a:srgbClr val="E85818"/>
                </a:solidFill>
              </a:rPr>
              <a:t>ОТЧЕТ</a:t>
            </a:r>
            <a:r>
              <a:rPr lang="ru-RU" sz="2400" dirty="0">
                <a:solidFill>
                  <a:srgbClr val="E85818"/>
                </a:solidFill>
              </a:rPr>
              <a:t/>
            </a:r>
            <a:br>
              <a:rPr lang="ru-RU" sz="2400" dirty="0">
                <a:solidFill>
                  <a:srgbClr val="E85818"/>
                </a:solidFill>
              </a:rPr>
            </a:br>
            <a:r>
              <a:rPr lang="ru-RU" sz="2400" b="1" dirty="0">
                <a:solidFill>
                  <a:srgbClr val="E85818"/>
                </a:solidFill>
              </a:rPr>
              <a:t>О РАБОТЕ ОБЩЕДОСТУПНЫХ БИБЛИОТЕК </a:t>
            </a:r>
            <a:r>
              <a:rPr lang="ru-RU" sz="2400" dirty="0">
                <a:solidFill>
                  <a:srgbClr val="E85818"/>
                </a:solidFill>
              </a:rPr>
              <a:t/>
            </a:r>
            <a:br>
              <a:rPr lang="ru-RU" sz="2400" dirty="0">
                <a:solidFill>
                  <a:srgbClr val="E85818"/>
                </a:solidFill>
              </a:rPr>
            </a:br>
            <a:r>
              <a:rPr lang="ru-RU" sz="2400" b="1" dirty="0">
                <a:solidFill>
                  <a:srgbClr val="E85818"/>
                </a:solidFill>
              </a:rPr>
              <a:t>ЛОМОНОСОВСКОГО МУНИЦИПАЛЬНОГО РАЙОНА </a:t>
            </a:r>
            <a:r>
              <a:rPr lang="ru-RU" sz="2400" dirty="0">
                <a:solidFill>
                  <a:srgbClr val="E85818"/>
                </a:solidFill>
              </a:rPr>
              <a:t/>
            </a:r>
            <a:br>
              <a:rPr lang="ru-RU" sz="2400" dirty="0">
                <a:solidFill>
                  <a:srgbClr val="E85818"/>
                </a:solidFill>
              </a:rPr>
            </a:br>
            <a:r>
              <a:rPr lang="ru-RU" sz="2400" b="1" dirty="0">
                <a:solidFill>
                  <a:srgbClr val="E85818"/>
                </a:solidFill>
              </a:rPr>
              <a:t>ЛЕНИНГРАДСКОЙ ОБЛАСТИ</a:t>
            </a:r>
            <a:r>
              <a:rPr lang="ru-RU" sz="2400" dirty="0">
                <a:solidFill>
                  <a:srgbClr val="E85818"/>
                </a:solidFill>
              </a:rPr>
              <a:t/>
            </a:r>
            <a:br>
              <a:rPr lang="ru-RU" sz="2400" dirty="0">
                <a:solidFill>
                  <a:srgbClr val="E85818"/>
                </a:solidFill>
              </a:rPr>
            </a:br>
            <a:r>
              <a:rPr lang="ru-RU" sz="2400" b="1" dirty="0">
                <a:solidFill>
                  <a:srgbClr val="E85818"/>
                </a:solidFill>
              </a:rPr>
              <a:t>ЗА 2021 ГОД</a:t>
            </a:r>
            <a:r>
              <a:rPr lang="ru-RU" sz="2400" dirty="0">
                <a:solidFill>
                  <a:srgbClr val="E85818"/>
                </a:solidFill>
              </a:rPr>
              <a:t/>
            </a:r>
            <a:br>
              <a:rPr lang="ru-RU" sz="2400" dirty="0">
                <a:solidFill>
                  <a:srgbClr val="E85818"/>
                </a:solidFill>
              </a:rPr>
            </a:br>
            <a:endParaRPr lang="ru-RU" sz="2400" dirty="0">
              <a:solidFill>
                <a:srgbClr val="E85818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5453149"/>
            <a:ext cx="7766936" cy="681644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Подготовил: Заведующий методико-библиографическим отделом Иванова Ю.В.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simvolstore.ru/images/product_images/popup_images/2980_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94" y="329913"/>
            <a:ext cx="3275965" cy="245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2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E85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содержание библиотечного обслуживания </a:t>
            </a:r>
            <a:r>
              <a:rPr lang="ru-RU" b="1" dirty="0" smtClean="0">
                <a:solidFill>
                  <a:srgbClr val="E85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</a:t>
            </a:r>
            <a:r>
              <a:rPr lang="ru-RU" b="1" dirty="0">
                <a:solidFill>
                  <a:srgbClr val="E85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E85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43075"/>
            <a:ext cx="8596668" cy="429828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Число мероприятий по </a:t>
            </a:r>
            <a:r>
              <a:rPr lang="ru-RU" dirty="0" smtClean="0">
                <a:solidFill>
                  <a:srgbClr val="FF0000"/>
                </a:solidFill>
              </a:rPr>
              <a:t>месту расположения 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538420848"/>
              </p:ext>
            </p:extLst>
          </p:nvPr>
        </p:nvGraphicFramePr>
        <p:xfrm>
          <a:off x="677334" y="2306637"/>
          <a:ext cx="4494741" cy="3831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11" descr="F:\2021\Пушкинский день 2021\vZoI1h94N7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07" y="2725405"/>
            <a:ext cx="244030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Рисунок 12" descr="WVZSIJq1ib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56" y="4401503"/>
            <a:ext cx="3009265" cy="2009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724" y="970893"/>
            <a:ext cx="1972044" cy="28410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83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E85818"/>
                </a:solidFill>
              </a:rPr>
              <a:t>Основные события года</a:t>
            </a:r>
            <a:endParaRPr lang="ru-RU" dirty="0">
              <a:solidFill>
                <a:srgbClr val="E8581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43025"/>
            <a:ext cx="8596668" cy="469833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 800-летию со дня рождения А. Невского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sun9-23.userapi.com/impg/laaSXEjp-LUheKVBREq-rl2mMA6NQLT2PJU7NQ/_cepG9-KVlo.jpg?size=615x404&amp;quality=96&amp;sign=79457293881748f24b9039e2aa45be56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811" y="4615958"/>
            <a:ext cx="2835910" cy="19335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акордион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99" y="2127019"/>
            <a:ext cx="2067826" cy="20830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WhatsApp Image 2021-07-15 at 13.41.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15" y="4887044"/>
            <a:ext cx="2447983" cy="166248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376" y="779231"/>
            <a:ext cx="2743200" cy="16668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6" name="Picture 2" descr="https://sun9-3.userapi.com/impf/eCnTc2dnKB-mCKwljXd_jFwg9oT7uOIkR6QXsQ/dbconW6vVms.jpg?size=2560x1984&amp;quality=96&amp;sign=3c7983b334f463643711dc63f564e49b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56" y="2127019"/>
            <a:ext cx="3850519" cy="298415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E85818"/>
                </a:solidFill>
              </a:rPr>
              <a:t>Основные события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24001"/>
            <a:ext cx="8596668" cy="451736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лет со дня начала Великой отечественной войны и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блокады Ленинграда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27.01.2021-я за столом готовлюсь — копи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137" y="2208341"/>
            <a:ext cx="2684780" cy="20193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T qkfcjCY1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9" y="2208341"/>
            <a:ext cx="2218276" cy="221602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https://sun9-18.userapi.com/impg/XD-xET1x9gM_2OAANU3mPOgIML4AzMJ58JBV1w/bdhl6HlLK2o.jpg?size=1280x1156&amp;quality=96&amp;sign=2545a326bcb3d0fc28cb2274b3d73535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97" y="4686560"/>
            <a:ext cx="1981200" cy="184531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 descr="https://sun9-83.userapi.com/impg/gyCRJum2rNpNSXBQDs7cc-4r5ddGWkzoMo1rlw/hvNGUmEeqpc.jpg?size=592x406&amp;quality=96&amp;sign=bff40ec33c560d13f27a35a4af59488b&amp;type=albu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40" y="4636395"/>
            <a:ext cx="2514600" cy="18954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 descr="LoR1D7BPJHI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22" y="2446466"/>
            <a:ext cx="2390775" cy="17811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38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8150"/>
            <a:ext cx="8596668" cy="1492250"/>
          </a:xfrm>
        </p:spPr>
        <p:txBody>
          <a:bodyPr/>
          <a:lstStyle/>
          <a:p>
            <a:r>
              <a:rPr lang="ru-RU" dirty="0">
                <a:solidFill>
                  <a:srgbClr val="E85818"/>
                </a:solidFill>
              </a:rPr>
              <a:t>Основные события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52551"/>
            <a:ext cx="8596668" cy="46888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60-лет со дня первого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полета человека 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4" y="2057400"/>
            <a:ext cx="1999191" cy="2286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DSC0606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86" y="4737101"/>
            <a:ext cx="2425594" cy="178276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https://sun9-40.userapi.com/impg/3RFaKmt8PWSaC7NkV_jnHTRno90xAWnyV_MNJA/EtwJFWPwSaA.jpg?size=1080x988&amp;quality=96&amp;sign=b752ca1aed84d890abc5dec12f8b9127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2057400"/>
            <a:ext cx="2619375" cy="2286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 descr="4M2-qCyUeC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3543301"/>
            <a:ext cx="2530368" cy="297656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07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E85818"/>
                </a:solidFill>
              </a:rPr>
              <a:t>Основные события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71625"/>
            <a:ext cx="8596668" cy="446973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Год </a:t>
            </a:r>
            <a:r>
              <a:rPr lang="ru-RU" sz="2000" dirty="0">
                <a:solidFill>
                  <a:srgbClr val="FF0000"/>
                </a:solidFill>
              </a:rPr>
              <a:t>чистой воды в Ленинградской области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водные ресурс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237941"/>
            <a:ext cx="1933225" cy="202224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реки и озера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60" y="4838267"/>
            <a:ext cx="1850390" cy="17811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реки и озера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07" y="4838266"/>
            <a:ext cx="1882140" cy="17811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184" y="2138268"/>
            <a:ext cx="2668513" cy="419213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 descr="https://sun9-12.userapi.com/impg/OC-sAM8IjAGN3pWNggkuaDD-069nzw5xdiAJ-g/FtiU8lTWwPs.jpg?size=1280x960&amp;quality=96&amp;sign=af20051625f6fcb86aab46af123046d7&amp;type=album"/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845" y="2237941"/>
            <a:ext cx="1935288" cy="202224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37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E85818"/>
                </a:solidFill>
              </a:rPr>
              <a:t>Основные события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8751"/>
            <a:ext cx="8596668" cy="461261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200-летний юбилей Ф. М. Достоевского и Н. А. Некрасова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достоевский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6" y="2023731"/>
            <a:ext cx="2352675" cy="17621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DSC0605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161" y="2023730"/>
            <a:ext cx="2514600" cy="17621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Достоевский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95" y="2695242"/>
            <a:ext cx="3257550" cy="21812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 descr="https://sun9-47.userapi.com/impg/es7jUV1EaPq7ZC0yZ2vlLi-v2ECO267xejtviA/3Y_w4FKv1SM.jpg?size=719x404&amp;quality=96&amp;sign=5ca12ff07559d7cf633328dedc882c98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6" y="4814888"/>
            <a:ext cx="2352675" cy="150018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 descr="https://sun9-7.userapi.com/impg/QhGa7sHI-2iyZCxURAiGm1l95aybcqrOyVQJLg/8jW9Wmlq7UI.jpg?size=620x411&amp;quality=96&amp;sign=602fc69d6b00ee75ee009ed6382e3e45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609" y="4814887"/>
            <a:ext cx="2520151" cy="159543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43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85791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E85818"/>
                </a:solidFill>
              </a:rPr>
              <a:t>Краеведческая деятельность библиотек</a:t>
            </a:r>
            <a:endParaRPr lang="ru-RU" dirty="0">
              <a:solidFill>
                <a:srgbClr val="E8581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7825"/>
            <a:ext cx="8596668" cy="439353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Выездные мероприятия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m566h8 P2X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2" y="2305049"/>
            <a:ext cx="2256367" cy="26336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IMG-20211008-WA000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171825"/>
            <a:ext cx="3157537" cy="26336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крепость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569" y="2300288"/>
            <a:ext cx="2348865" cy="26384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69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542991" cy="1320800"/>
          </a:xfrm>
        </p:spPr>
        <p:txBody>
          <a:bodyPr/>
          <a:lstStyle/>
          <a:p>
            <a:r>
              <a:rPr lang="ru-RU" dirty="0">
                <a:solidFill>
                  <a:srgbClr val="E85818"/>
                </a:solidFill>
              </a:rPr>
              <a:t>Краеведческая деятельность библиотек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6851"/>
            <a:ext cx="8596668" cy="4574512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народных традиций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https://sun9-87.userapi.com/impg/7fIo1ioVhNKcZMSxBDeDCuqUOunOQyrJJkkr5A/TTIgyijTQIo.jpg?size=717x801&amp;quality=96&amp;sign=f1d3acc5006d32a0f303eece0ba7eca7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02" y="2165351"/>
            <a:ext cx="2641773" cy="31877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масленица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07" y="1930400"/>
            <a:ext cx="1840357" cy="23463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zOmtwyeq--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138" y="1930400"/>
            <a:ext cx="1924049" cy="23463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4740274"/>
            <a:ext cx="1895475" cy="190754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03" y="4740274"/>
            <a:ext cx="2246760" cy="190754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16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762066" cy="1320800"/>
          </a:xfrm>
        </p:spPr>
        <p:txBody>
          <a:bodyPr/>
          <a:lstStyle/>
          <a:p>
            <a:r>
              <a:rPr lang="ru-RU" b="1" dirty="0">
                <a:solidFill>
                  <a:srgbClr val="E85818"/>
                </a:solidFill>
              </a:rPr>
              <a:t>Автоматизация библиотечных процессов</a:t>
            </a:r>
            <a:endParaRPr lang="ru-RU" dirty="0">
              <a:solidFill>
                <a:srgbClr val="E85818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093294"/>
              </p:ext>
            </p:extLst>
          </p:nvPr>
        </p:nvGraphicFramePr>
        <p:xfrm>
          <a:off x="1123950" y="1838328"/>
          <a:ext cx="7829549" cy="3867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2444">
                  <a:extLst>
                    <a:ext uri="{9D8B030D-6E8A-4147-A177-3AD203B41FA5}">
                      <a16:colId xmlns:a16="http://schemas.microsoft.com/office/drawing/2014/main" val="2020023024"/>
                    </a:ext>
                  </a:extLst>
                </a:gridCol>
                <a:gridCol w="1459035">
                  <a:extLst>
                    <a:ext uri="{9D8B030D-6E8A-4147-A177-3AD203B41FA5}">
                      <a16:colId xmlns:a16="http://schemas.microsoft.com/office/drawing/2014/main" val="165344499"/>
                    </a:ext>
                  </a:extLst>
                </a:gridCol>
                <a:gridCol w="1459035">
                  <a:extLst>
                    <a:ext uri="{9D8B030D-6E8A-4147-A177-3AD203B41FA5}">
                      <a16:colId xmlns:a16="http://schemas.microsoft.com/office/drawing/2014/main" val="801246534"/>
                    </a:ext>
                  </a:extLst>
                </a:gridCol>
                <a:gridCol w="1459035">
                  <a:extLst>
                    <a:ext uri="{9D8B030D-6E8A-4147-A177-3AD203B41FA5}">
                      <a16:colId xmlns:a16="http://schemas.microsoft.com/office/drawing/2014/main" val="974744383"/>
                    </a:ext>
                  </a:extLst>
                </a:gridCol>
              </a:tblGrid>
              <a:tr h="30397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765597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персональных компьютеров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0525577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персональных компьютеров для пользователей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6233482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копировально-множительной техники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8928038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библиотек, имеющих доступ в Интернет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7718541"/>
                  </a:ext>
                </a:extLst>
              </a:tr>
              <a:tr h="98507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библиотек, имеющих доступ в Интернет для пользователей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4567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8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209741" cy="13208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E85818"/>
                </a:solidFill>
              </a:rPr>
              <a:t>Организационно-методическая деятельность</a:t>
            </a:r>
            <a:endParaRPr lang="ru-RU" sz="3200" dirty="0">
              <a:solidFill>
                <a:srgbClr val="E85818"/>
              </a:solidFill>
            </a:endParaRPr>
          </a:p>
        </p:txBody>
      </p:sp>
      <p:pic>
        <p:nvPicPr>
          <p:cNvPr id="4" name="Объект 3" descr="https://sun9-69.userapi.com/impf/NUrhEdpCV2ne_tIXhCETh0GzcN69bgIjRRSmkQ/sKafCH0ed8g.jpg?size=810x1080&amp;quality=96&amp;sign=301a5148decbb0a399789cdf7fec83e0&amp;type=album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8" y="3674600"/>
            <a:ext cx="2156099" cy="25928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метод совет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1539875"/>
            <a:ext cx="2324099" cy="25717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https://biblioteka.lmn.su/images/news/2021/cvb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39875"/>
            <a:ext cx="3239770" cy="25717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 descr="https://biblioteka.lmn.su/images/news/2021/Excursion%20to%20Kronstadt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48" y="3924300"/>
            <a:ext cx="3548327" cy="23431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49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729053"/>
              </p:ext>
            </p:extLst>
          </p:nvPr>
        </p:nvGraphicFramePr>
        <p:xfrm>
          <a:off x="5047614" y="4846320"/>
          <a:ext cx="162560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3555686890"/>
                    </a:ext>
                  </a:extLst>
                </a:gridCol>
              </a:tblGrid>
              <a:tr h="2247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489339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1037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609599"/>
            <a:ext cx="7629525" cy="5591695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solidFill>
                  <a:srgbClr val="E85818"/>
                </a:solidFill>
              </a:rPr>
              <a:t>Сеть библиотек Ломоносовского района:</a:t>
            </a:r>
            <a:br>
              <a:rPr lang="ru-RU" sz="2800" dirty="0" smtClean="0">
                <a:solidFill>
                  <a:srgbClr val="E85818"/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филиал -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семейного чтения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Поселковые: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Аннинская библиотека,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Виллозская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библиотека,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Лебяженская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библиотека.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Сельские:</a:t>
            </a:r>
            <a:br>
              <a:rPr lang="ru-RU" sz="1800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Глобицкая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Горбунковская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Гостилицкая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Кипенская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Копорская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библиотека,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Лаголовская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библиотека,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Лопухинская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библиотека,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Малокарлинская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библиотека,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Низинская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библиотека, 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Новосельская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библиотека,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Оржицкая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библиотека,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Пениковская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библиотека, 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Разбегаевская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библиотека,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Русско-Высоцкая библиотека, 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Яльгелевская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библиотека.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53830612"/>
              </p:ext>
            </p:extLst>
          </p:nvPr>
        </p:nvGraphicFramePr>
        <p:xfrm>
          <a:off x="665017" y="1471354"/>
          <a:ext cx="5336771" cy="453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33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E85818"/>
                </a:solidFill>
              </a:rPr>
              <a:t>Библиотечные кадры</a:t>
            </a:r>
            <a:endParaRPr lang="ru-RU" b="1" dirty="0">
              <a:solidFill>
                <a:srgbClr val="E85818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669051"/>
              </p:ext>
            </p:extLst>
          </p:nvPr>
        </p:nvGraphicFramePr>
        <p:xfrm>
          <a:off x="677863" y="1676400"/>
          <a:ext cx="8732838" cy="4533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98871780"/>
              </p:ext>
            </p:extLst>
          </p:nvPr>
        </p:nvGraphicFramePr>
        <p:xfrm>
          <a:off x="3514725" y="1276350"/>
          <a:ext cx="7724775" cy="4933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66948743"/>
              </p:ext>
            </p:extLst>
          </p:nvPr>
        </p:nvGraphicFramePr>
        <p:xfrm>
          <a:off x="6276973" y="1114425"/>
          <a:ext cx="7029452" cy="502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36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E85818"/>
                </a:solidFill>
              </a:rPr>
              <a:t>Основные итоги года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76401"/>
            <a:ext cx="8596668" cy="43649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</a:t>
            </a:r>
            <a:r>
              <a:rPr lang="ru-RU" sz="2400" dirty="0" smtClean="0">
                <a:solidFill>
                  <a:srgbClr val="FF0000"/>
                </a:solidFill>
              </a:rPr>
              <a:t>Положительными </a:t>
            </a:r>
            <a:r>
              <a:rPr lang="ru-RU" sz="2400" dirty="0">
                <a:solidFill>
                  <a:srgbClr val="FF0000"/>
                </a:solidFill>
              </a:rPr>
              <a:t>результатами деятельности по сравнению с 2020 </a:t>
            </a:r>
            <a:r>
              <a:rPr lang="ru-RU" sz="2400" dirty="0" smtClean="0">
                <a:solidFill>
                  <a:srgbClr val="FF0000"/>
                </a:solidFill>
              </a:rPr>
              <a:t>годом стали:</a:t>
            </a: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rgbClr val="FF0000"/>
                </a:solidFill>
              </a:rPr>
              <a:t>- увеличение основных показателей;</a:t>
            </a:r>
          </a:p>
          <a:p>
            <a:r>
              <a:rPr lang="ru-RU" sz="2400" dirty="0">
                <a:solidFill>
                  <a:srgbClr val="FF0000"/>
                </a:solidFill>
              </a:rPr>
              <a:t>- улучшение материально-технической базы </a:t>
            </a:r>
            <a:r>
              <a:rPr lang="ru-RU" sz="2400" dirty="0" smtClean="0">
                <a:solidFill>
                  <a:srgbClr val="FF0000"/>
                </a:solidFill>
              </a:rPr>
              <a:t>учреждений;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- библиотеки </a:t>
            </a:r>
            <a:r>
              <a:rPr lang="ru-RU" sz="2400" dirty="0">
                <a:solidFill>
                  <a:srgbClr val="FF0000"/>
                </a:solidFill>
              </a:rPr>
              <a:t>выполнили запланированные </a:t>
            </a:r>
            <a:r>
              <a:rPr lang="ru-RU" sz="2400" dirty="0" smtClean="0">
                <a:solidFill>
                  <a:srgbClr val="FF0000"/>
                </a:solidFill>
              </a:rPr>
              <a:t>мероприятия.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E85818"/>
                </a:solidFill>
              </a:rPr>
              <a:t>Задачи </a:t>
            </a:r>
            <a:r>
              <a:rPr lang="ru-RU" dirty="0">
                <a:solidFill>
                  <a:srgbClr val="E85818"/>
                </a:solidFill>
              </a:rPr>
              <a:t>библиотек на 2022 </a:t>
            </a:r>
            <a:r>
              <a:rPr lang="ru-RU" dirty="0" smtClean="0">
                <a:solidFill>
                  <a:srgbClr val="E85818"/>
                </a:solidFill>
              </a:rPr>
              <a:t>год</a:t>
            </a:r>
            <a:endParaRPr lang="ru-RU" dirty="0">
              <a:solidFill>
                <a:srgbClr val="E8581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- </a:t>
            </a:r>
            <a:r>
              <a:rPr lang="ru-RU" sz="2400" dirty="0">
                <a:solidFill>
                  <a:srgbClr val="FF0000"/>
                </a:solidFill>
              </a:rPr>
              <a:t>расширение присутствия библиотек в </a:t>
            </a:r>
            <a:r>
              <a:rPr lang="ru-RU" sz="2400" dirty="0" err="1">
                <a:solidFill>
                  <a:srgbClr val="FF0000"/>
                </a:solidFill>
              </a:rPr>
              <a:t>медийном</a:t>
            </a:r>
            <a:r>
              <a:rPr lang="ru-RU" sz="2400" dirty="0">
                <a:solidFill>
                  <a:srgbClr val="FF0000"/>
                </a:solidFill>
              </a:rPr>
              <a:t> пространстве;</a:t>
            </a:r>
          </a:p>
          <a:p>
            <a:r>
              <a:rPr lang="ru-RU" sz="2400" dirty="0">
                <a:solidFill>
                  <a:srgbClr val="FF0000"/>
                </a:solidFill>
              </a:rPr>
              <a:t>- развитие современных сервисов и услуг;</a:t>
            </a:r>
          </a:p>
          <a:p>
            <a:r>
              <a:rPr lang="ru-RU" sz="2400" dirty="0">
                <a:solidFill>
                  <a:srgbClr val="FF0000"/>
                </a:solidFill>
              </a:rPr>
              <a:t>- создание детско-юношеского </a:t>
            </a:r>
            <a:r>
              <a:rPr lang="ru-RU" sz="2400" dirty="0" err="1" smtClean="0">
                <a:solidFill>
                  <a:srgbClr val="FF0000"/>
                </a:solidFill>
              </a:rPr>
              <a:t>комьюнити</a:t>
            </a:r>
            <a:r>
              <a:rPr lang="ru-RU" sz="2400" dirty="0">
                <a:solidFill>
                  <a:srgbClr val="FF0000"/>
                </a:solidFill>
              </a:rPr>
              <a:t>;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- создание электронного каталога библиотек района;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поддержка </a:t>
            </a:r>
            <a:r>
              <a:rPr lang="ru-RU" sz="2400" dirty="0">
                <a:solidFill>
                  <a:srgbClr val="FF0000"/>
                </a:solidFill>
              </a:rPr>
              <a:t>каждого жителя Ломоносовского района в его самоопределении, адаптации и успешной социализации.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92442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E85818"/>
                </a:solidFill>
              </a:rPr>
              <a:t/>
            </a:r>
            <a:br>
              <a:rPr lang="ru-RU" b="1" dirty="0" smtClean="0">
                <a:solidFill>
                  <a:srgbClr val="E85818"/>
                </a:solidFill>
              </a:rPr>
            </a:br>
            <a:r>
              <a:rPr lang="ru-RU" b="1" dirty="0">
                <a:solidFill>
                  <a:srgbClr val="E85818"/>
                </a:solidFill>
              </a:rPr>
              <a:t/>
            </a:r>
            <a:br>
              <a:rPr lang="ru-RU" b="1" dirty="0">
                <a:solidFill>
                  <a:srgbClr val="E85818"/>
                </a:solidFill>
              </a:rPr>
            </a:br>
            <a:r>
              <a:rPr lang="ru-RU" b="1" dirty="0" smtClean="0">
                <a:solidFill>
                  <a:srgbClr val="E85818"/>
                </a:solidFill>
              </a:rPr>
              <a:t/>
            </a:r>
            <a:br>
              <a:rPr lang="ru-RU" b="1" dirty="0" smtClean="0">
                <a:solidFill>
                  <a:srgbClr val="E85818"/>
                </a:solidFill>
              </a:rPr>
            </a:br>
            <a:r>
              <a:rPr lang="ru-RU" b="1" dirty="0" smtClean="0">
                <a:solidFill>
                  <a:srgbClr val="E85818"/>
                </a:solidFill>
              </a:rPr>
              <a:t>Библиотеки </a:t>
            </a:r>
            <a:r>
              <a:rPr lang="ru-RU" b="1" dirty="0">
                <a:solidFill>
                  <a:srgbClr val="E85818"/>
                </a:solidFill>
              </a:rPr>
              <a:t>района являются любимым местом общения и досуговой деятельности жителей Ломоносовского района</a:t>
            </a:r>
            <a:endParaRPr lang="ru-RU" b="1" dirty="0">
              <a:solidFill>
                <a:srgbClr val="E85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376844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rgbClr val="E85818"/>
                </a:solidFill>
              </a:rPr>
              <a:t>Охват населения библиотечным обслуживанием составляет: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3952411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43624" y="1819274"/>
            <a:ext cx="3130379" cy="4764405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Аннинское	</a:t>
            </a:r>
            <a:r>
              <a:rPr lang="ru-RU" sz="1400" dirty="0" smtClean="0">
                <a:solidFill>
                  <a:srgbClr val="FF0000"/>
                </a:solidFill>
              </a:rPr>
              <a:t>15%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</a:p>
          <a:p>
            <a:r>
              <a:rPr lang="ru-RU" sz="1400" dirty="0" err="1">
                <a:solidFill>
                  <a:srgbClr val="FF0000"/>
                </a:solidFill>
              </a:rPr>
              <a:t>Виллозское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  <a:r>
              <a:rPr lang="ru-RU" sz="1400" dirty="0" smtClean="0">
                <a:solidFill>
                  <a:srgbClr val="FF0000"/>
                </a:solidFill>
              </a:rPr>
              <a:t>25%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</a:p>
          <a:p>
            <a:r>
              <a:rPr lang="ru-RU" sz="1400" dirty="0" err="1">
                <a:solidFill>
                  <a:srgbClr val="FF0000"/>
                </a:solidFill>
              </a:rPr>
              <a:t>Горбунковское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  <a:r>
              <a:rPr lang="ru-RU" sz="1400" dirty="0" smtClean="0">
                <a:solidFill>
                  <a:srgbClr val="FF0000"/>
                </a:solidFill>
              </a:rPr>
              <a:t>16%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</a:p>
          <a:p>
            <a:r>
              <a:rPr lang="ru-RU" sz="1400" dirty="0" err="1">
                <a:solidFill>
                  <a:srgbClr val="FF0000"/>
                </a:solidFill>
              </a:rPr>
              <a:t>Гостилицкое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  <a:r>
              <a:rPr lang="ru-RU" sz="1400" dirty="0" smtClean="0">
                <a:solidFill>
                  <a:srgbClr val="FF0000"/>
                </a:solidFill>
              </a:rPr>
              <a:t>30%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</a:p>
          <a:p>
            <a:r>
              <a:rPr lang="ru-RU" sz="1400" dirty="0" err="1">
                <a:solidFill>
                  <a:srgbClr val="FF0000"/>
                </a:solidFill>
              </a:rPr>
              <a:t>Кипенское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  <a:r>
              <a:rPr lang="ru-RU" sz="1400" dirty="0" smtClean="0">
                <a:solidFill>
                  <a:srgbClr val="FF0000"/>
                </a:solidFill>
              </a:rPr>
              <a:t>12%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</a:p>
          <a:p>
            <a:r>
              <a:rPr lang="ru-RU" sz="1400" dirty="0" err="1">
                <a:solidFill>
                  <a:srgbClr val="FF0000"/>
                </a:solidFill>
              </a:rPr>
              <a:t>Копорское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  <a:r>
              <a:rPr lang="ru-RU" sz="1400" dirty="0" smtClean="0">
                <a:solidFill>
                  <a:srgbClr val="FF0000"/>
                </a:solidFill>
              </a:rPr>
              <a:t>32%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</a:p>
          <a:p>
            <a:r>
              <a:rPr lang="ru-RU" sz="1400" dirty="0" err="1">
                <a:solidFill>
                  <a:srgbClr val="FF0000"/>
                </a:solidFill>
              </a:rPr>
              <a:t>Лаголовское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  <a:r>
              <a:rPr lang="ru-RU" sz="1400" dirty="0" smtClean="0">
                <a:solidFill>
                  <a:srgbClr val="FF0000"/>
                </a:solidFill>
              </a:rPr>
              <a:t>6%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</a:p>
          <a:p>
            <a:r>
              <a:rPr lang="ru-RU" sz="1400" dirty="0" err="1">
                <a:solidFill>
                  <a:srgbClr val="FF0000"/>
                </a:solidFill>
              </a:rPr>
              <a:t>Лебяженское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  <a:r>
              <a:rPr lang="ru-RU" sz="1400" dirty="0" smtClean="0">
                <a:solidFill>
                  <a:srgbClr val="FF0000"/>
                </a:solidFill>
              </a:rPr>
              <a:t>28%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</a:p>
          <a:p>
            <a:r>
              <a:rPr lang="ru-RU" sz="1400" dirty="0" err="1">
                <a:solidFill>
                  <a:srgbClr val="FF0000"/>
                </a:solidFill>
              </a:rPr>
              <a:t>Лопухинское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  <a:r>
              <a:rPr lang="ru-RU" sz="1400" dirty="0" smtClean="0">
                <a:solidFill>
                  <a:srgbClr val="FF0000"/>
                </a:solidFill>
              </a:rPr>
              <a:t>48%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</a:p>
          <a:p>
            <a:r>
              <a:rPr lang="ru-RU" sz="1400" dirty="0" err="1">
                <a:solidFill>
                  <a:srgbClr val="FF0000"/>
                </a:solidFill>
              </a:rPr>
              <a:t>Низинское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  <a:r>
              <a:rPr lang="ru-RU" sz="1400" dirty="0" smtClean="0">
                <a:solidFill>
                  <a:srgbClr val="FF0000"/>
                </a:solidFill>
              </a:rPr>
              <a:t>21%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</a:p>
          <a:p>
            <a:r>
              <a:rPr lang="ru-RU" sz="1400" dirty="0" err="1">
                <a:solidFill>
                  <a:srgbClr val="FF0000"/>
                </a:solidFill>
              </a:rPr>
              <a:t>Оржицкое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  <a:r>
              <a:rPr lang="ru-RU" sz="1400" dirty="0" smtClean="0">
                <a:solidFill>
                  <a:srgbClr val="FF0000"/>
                </a:solidFill>
              </a:rPr>
              <a:t>8%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</a:p>
          <a:p>
            <a:r>
              <a:rPr lang="ru-RU" sz="1400" dirty="0" err="1">
                <a:solidFill>
                  <a:srgbClr val="FF0000"/>
                </a:solidFill>
              </a:rPr>
              <a:t>Пениковское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  <a:r>
              <a:rPr lang="ru-RU" sz="1400" dirty="0" smtClean="0">
                <a:solidFill>
                  <a:srgbClr val="FF0000"/>
                </a:solidFill>
              </a:rPr>
              <a:t>24%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</a:p>
          <a:p>
            <a:r>
              <a:rPr lang="ru-RU" sz="1400" dirty="0" err="1">
                <a:solidFill>
                  <a:srgbClr val="FF0000"/>
                </a:solidFill>
              </a:rPr>
              <a:t>Ропшинское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  <a:r>
              <a:rPr lang="ru-RU" sz="1400" dirty="0" smtClean="0">
                <a:solidFill>
                  <a:srgbClr val="FF0000"/>
                </a:solidFill>
              </a:rPr>
              <a:t>13%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Русско-Высоцкое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15%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</a:p>
          <a:p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9062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E85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показателей, отражающих объём основных услуг, выполненных муниципальными библиотеками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7825"/>
            <a:ext cx="8596668" cy="4393537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Число зарегистрированных пользователей </a:t>
            </a:r>
            <a:r>
              <a:rPr lang="ru-RU" dirty="0" smtClean="0">
                <a:solidFill>
                  <a:srgbClr val="FF0000"/>
                </a:solidFill>
              </a:rPr>
              <a:t>библиотек района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17166240"/>
              </p:ext>
            </p:extLst>
          </p:nvPr>
        </p:nvGraphicFramePr>
        <p:xfrm>
          <a:off x="1581151" y="2171700"/>
          <a:ext cx="6477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01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3825"/>
          </a:xfrm>
        </p:spPr>
        <p:txBody>
          <a:bodyPr>
            <a:normAutofit fontScale="90000"/>
          </a:bodyPr>
          <a:lstStyle/>
          <a:p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6934" y="847725"/>
            <a:ext cx="8180916" cy="5193637"/>
          </a:xfrm>
          <a:pattFill prst="dotGrid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Число </a:t>
            </a:r>
            <a:r>
              <a:rPr lang="ru-RU" sz="2400" dirty="0" smtClean="0">
                <a:solidFill>
                  <a:srgbClr val="FF0000"/>
                </a:solidFill>
              </a:rPr>
              <a:t>посещений библиотек района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26620372"/>
              </p:ext>
            </p:extLst>
          </p:nvPr>
        </p:nvGraphicFramePr>
        <p:xfrm>
          <a:off x="1133476" y="1238250"/>
          <a:ext cx="8140526" cy="56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28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725"/>
          </a:xfrm>
        </p:spPr>
        <p:txBody>
          <a:bodyPr>
            <a:normAutofit fontScale="90000"/>
          </a:bodyPr>
          <a:lstStyle/>
          <a:p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9760" y="800100"/>
            <a:ext cx="7780866" cy="5019676"/>
          </a:xfrm>
          <a:pattFill prst="dotGrid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Число книговыдач</a:t>
            </a:r>
            <a:r>
              <a:rPr lang="ru-RU" sz="2400" dirty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 библиотек района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56963826"/>
              </p:ext>
            </p:extLst>
          </p:nvPr>
        </p:nvGraphicFramePr>
        <p:xfrm>
          <a:off x="1133476" y="1543050"/>
          <a:ext cx="9324974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45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9062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E85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показателей, отражающих формирование и использование библиотечных фондов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929586"/>
              </p:ext>
            </p:extLst>
          </p:nvPr>
        </p:nvGraphicFramePr>
        <p:xfrm>
          <a:off x="962026" y="1685925"/>
          <a:ext cx="8311976" cy="489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 descr="https://sun9-44.userapi.com/impg/Ej6gGAAR_0aPYZySQ3r0CVn-LPvJZ_xBQHZBVw/DfUHe39eK2I.jpg?size=1280x957&amp;quality=96&amp;sign=de440b98b7ed60d78928e6371246bde8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729" y="4334192"/>
            <a:ext cx="3005455" cy="2247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7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9062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E85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содержание библиотечного обслуживания пользователей</a:t>
            </a:r>
            <a:endParaRPr lang="ru-RU" sz="2400" dirty="0">
              <a:solidFill>
                <a:srgbClr val="E85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7825"/>
            <a:ext cx="8596668" cy="439353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Число </a:t>
            </a:r>
            <a:r>
              <a:rPr lang="ru-RU" dirty="0" smtClean="0">
                <a:solidFill>
                  <a:srgbClr val="FF0000"/>
                </a:solidFill>
              </a:rPr>
              <a:t>массовых мероприятий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67415200"/>
              </p:ext>
            </p:extLst>
          </p:nvPr>
        </p:nvGraphicFramePr>
        <p:xfrm>
          <a:off x="1247776" y="2571749"/>
          <a:ext cx="8543924" cy="356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29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8150"/>
            <a:ext cx="8596668" cy="1362075"/>
          </a:xfrm>
          <a:pattFill prst="dotGrid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E85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содержание библиотечного обслуживания </a:t>
            </a:r>
            <a:r>
              <a:rPr lang="ru-RU" sz="2400" b="1" dirty="0" smtClean="0">
                <a:solidFill>
                  <a:srgbClr val="E85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</a:t>
            </a:r>
            <a:br>
              <a:rPr lang="ru-RU" sz="2400" b="1" dirty="0" smtClean="0">
                <a:solidFill>
                  <a:srgbClr val="E85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b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Число мероприятий по возрастной категории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E85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E85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E85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7825"/>
            <a:ext cx="8596668" cy="4393537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74274958"/>
              </p:ext>
            </p:extLst>
          </p:nvPr>
        </p:nvGraphicFramePr>
        <p:xfrm>
          <a:off x="933449" y="1543050"/>
          <a:ext cx="9629775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91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567</TotalTime>
  <Words>296</Words>
  <Application>Microsoft Office PowerPoint</Application>
  <PresentationFormat>Широкоэкранный</PresentationFormat>
  <Paragraphs>97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 3</vt:lpstr>
      <vt:lpstr>Аспект</vt:lpstr>
      <vt:lpstr>ОТЧЕТ О РАБОТЕ ОБЩЕДОСТУПНЫХ БИБЛИОТЕК  ЛОМОНОСОВСКОГО МУНИЦИПАЛЬНОГО РАЙОНА  ЛЕНИНГРАДСКОЙ ОБЛАСТИ ЗА 2021 ГОД </vt:lpstr>
      <vt:lpstr>Сеть библиотек Ломоносовского района: Центральная библиотека + филиал - Библиотека семейного чтения Поселковые: Аннинская библиотека, Виллозская библиотека, Лебяженская библиотека. Сельские: Глобицкая библиотека, Горбунковская библиотека, Гостилицкая библиотека, Кипенская библиотека, Копорская библиотека, Лаголовская библиотека, Лопухинская библиотека, Малокарлинская библиотека, Низинская библиотека,  Новосельская библиотека, Оржицкая библиотека, Пениковская библиотека,  Разбегаевская библиотека, Русско-Высоцкая библиотека,  Яльгелевская библиотека.      </vt:lpstr>
      <vt:lpstr>Охват населения библиотечным обслуживанием составляет:</vt:lpstr>
      <vt:lpstr>Динамика показателей, отражающих объём основных услуг, выполненных муниципальными библиотеками</vt:lpstr>
      <vt:lpstr>Презентация PowerPoint</vt:lpstr>
      <vt:lpstr>Презентация PowerPoint</vt:lpstr>
      <vt:lpstr>Динамика показателей, отражающих формирование и использование библиотечных фондов</vt:lpstr>
      <vt:lpstr>Организация и содержание библиотечного обслуживания пользователей</vt:lpstr>
      <vt:lpstr>Организация и содержание библиотечного обслуживания пользователей                                                            Число мероприятий по возрастной категории  </vt:lpstr>
      <vt:lpstr>Организация и содержание библиотечного обслуживания пользователей                                                            </vt:lpstr>
      <vt:lpstr>Основные события года</vt:lpstr>
      <vt:lpstr>Основные события года</vt:lpstr>
      <vt:lpstr>Основные события года</vt:lpstr>
      <vt:lpstr>Основные события года</vt:lpstr>
      <vt:lpstr>Основные события года</vt:lpstr>
      <vt:lpstr>Краеведческая деятельность библиотек</vt:lpstr>
      <vt:lpstr>Краеведческая деятельность библиотек</vt:lpstr>
      <vt:lpstr>Автоматизация библиотечных процессов</vt:lpstr>
      <vt:lpstr>Организационно-методическая деятельность</vt:lpstr>
      <vt:lpstr>Библиотечные кадры</vt:lpstr>
      <vt:lpstr>Основные итоги года </vt:lpstr>
      <vt:lpstr>Задачи библиотек на 2022 год</vt:lpstr>
      <vt:lpstr>   Библиотеки района являются любимым местом общения и досуговой деятельности жителей Ломоносовского района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ОБЩЕДОСТУПНЫХ БИБЛИОТЕК  ЛОМОНОСОВСКОГО МУНИЦИПАЛЬНОГО РАЙОНА  ЛЕНИНГРАДСКОЙ ОБЛАСТИ ЗА 2021 ГОД</dc:title>
  <dc:creator>Svetlana</dc:creator>
  <cp:lastModifiedBy>Svetlana</cp:lastModifiedBy>
  <cp:revision>38</cp:revision>
  <dcterms:created xsi:type="dcterms:W3CDTF">2022-01-14T08:13:05Z</dcterms:created>
  <dcterms:modified xsi:type="dcterms:W3CDTF">2022-01-18T08:46:45Z</dcterms:modified>
</cp:coreProperties>
</file>