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801" TargetMode="External"/><Relationship Id="rId13" Type="http://schemas.openxmlformats.org/officeDocument/2006/relationships/hyperlink" Target="https://ru.wikipedia.org/wiki/2014" TargetMode="External"/><Relationship Id="rId3" Type="http://schemas.openxmlformats.org/officeDocument/2006/relationships/hyperlink" Target="https://ru.wikipedia.org/wiki/1714" TargetMode="External"/><Relationship Id="rId7" Type="http://schemas.openxmlformats.org/officeDocument/2006/relationships/hyperlink" Target="https://ru.wikipedia.org/wiki/1785" TargetMode="External"/><Relationship Id="rId12" Type="http://schemas.openxmlformats.org/officeDocument/2006/relationships/hyperlink" Target="https://ru.wikipedia.org/wiki/1990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762" TargetMode="External"/><Relationship Id="rId11" Type="http://schemas.openxmlformats.org/officeDocument/2006/relationships/hyperlink" Target="https://ru.wikipedia.org/wiki/1978" TargetMode="External"/><Relationship Id="rId5" Type="http://schemas.openxmlformats.org/officeDocument/2006/relationships/hyperlink" Target="https://ru.wikipedia.org/wiki/1750" TargetMode="External"/><Relationship Id="rId10" Type="http://schemas.openxmlformats.org/officeDocument/2006/relationships/hyperlink" Target="https://ru.wikipedia.org/wiki/1944" TargetMode="External"/><Relationship Id="rId4" Type="http://schemas.openxmlformats.org/officeDocument/2006/relationships/hyperlink" Target="https://ru.wikipedia.org/wiki/1725" TargetMode="External"/><Relationship Id="rId9" Type="http://schemas.openxmlformats.org/officeDocument/2006/relationships/hyperlink" Target="https://ru.wikipedia.org/wiki/1917" TargetMode="External"/><Relationship Id="rId14" Type="http://schemas.openxmlformats.org/officeDocument/2006/relationships/hyperlink" Target="https://ru.wikipedia.org/wiki/201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032000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Дворянские усадьбы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омоносовского района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Часть 1</a:t>
            </a:r>
            <a:endParaRPr lang="ru-RU" dirty="0"/>
          </a:p>
        </p:txBody>
      </p:sp>
      <p:pic>
        <p:nvPicPr>
          <p:cNvPr id="4" name="русское баррокк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Заброшенная усадьба Геринга(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Лопухинка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3" y="1853248"/>
            <a:ext cx="3748087" cy="28110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3771900"/>
            <a:ext cx="4406900" cy="2937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2065866"/>
            <a:ext cx="3810002" cy="285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88682"/>
          </a:xfrm>
        </p:spPr>
        <p:txBody>
          <a:bodyPr/>
          <a:lstStyle/>
          <a:p>
            <a:r>
              <a:rPr lang="ru-RU" sz="3200" dirty="0" smtClean="0"/>
              <a:t>Ропша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02" y="3344069"/>
            <a:ext cx="5746385" cy="3285331"/>
          </a:xfrm>
        </p:spPr>
      </p:pic>
      <p:sp>
        <p:nvSpPr>
          <p:cNvPr id="7" name="Прямоугольник 6"/>
          <p:cNvSpPr/>
          <p:nvPr/>
        </p:nvSpPr>
        <p:spPr>
          <a:xfrm>
            <a:off x="646111" y="751344"/>
            <a:ext cx="849788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Основные </a:t>
            </a:r>
            <a:r>
              <a:rPr lang="ru-RU" b="1" dirty="0"/>
              <a:t>даты: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3" tooltip="1714"/>
              </a:rPr>
              <a:t>1714</a:t>
            </a:r>
            <a:r>
              <a:rPr lang="ru-RU" dirty="0"/>
              <a:t> — </a:t>
            </a:r>
            <a:r>
              <a:rPr lang="ru-RU" i="1" dirty="0"/>
              <a:t>Пётр I жалует усадьбу в Ропше Ф. Ю. Ромодановскому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4" tooltip="1725"/>
              </a:rPr>
              <a:t>1725</a:t>
            </a:r>
            <a:r>
              <a:rPr lang="ru-RU" dirty="0"/>
              <a:t> — </a:t>
            </a:r>
            <a:r>
              <a:rPr lang="ru-RU" i="1" dirty="0"/>
              <a:t>Строительство каменных хором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5" tooltip="1750"/>
              </a:rPr>
              <a:t>1750</a:t>
            </a:r>
            <a:r>
              <a:rPr lang="ru-RU" dirty="0"/>
              <a:t> — </a:t>
            </a:r>
            <a:r>
              <a:rPr lang="ru-RU" i="1" dirty="0"/>
              <a:t>Постройка дворцово-паркового ансамбля по проекту Растрелли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6" tooltip="1762"/>
              </a:rPr>
              <a:t>1762</a:t>
            </a:r>
            <a:r>
              <a:rPr lang="ru-RU" dirty="0"/>
              <a:t> — </a:t>
            </a:r>
            <a:r>
              <a:rPr lang="ru-RU" i="1" dirty="0"/>
              <a:t>Смерть Петра III в </a:t>
            </a:r>
            <a:r>
              <a:rPr lang="ru-RU" i="1" dirty="0" err="1"/>
              <a:t>Ропшинском</a:t>
            </a:r>
            <a:r>
              <a:rPr lang="ru-RU" i="1" dirty="0"/>
              <a:t> дворце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7" tooltip="1785"/>
              </a:rPr>
              <a:t>1785</a:t>
            </a:r>
            <a:r>
              <a:rPr lang="ru-RU" dirty="0"/>
              <a:t> — </a:t>
            </a:r>
            <a:r>
              <a:rPr lang="ru-RU" i="1" dirty="0"/>
              <a:t>Перестройка дворца и обустройство территории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8" tooltip="1801"/>
              </a:rPr>
              <a:t>1801</a:t>
            </a:r>
            <a:r>
              <a:rPr lang="ru-RU" dirty="0"/>
              <a:t> — </a:t>
            </a:r>
            <a:r>
              <a:rPr lang="ru-RU" i="1" dirty="0"/>
              <a:t>Дворец приобретает Павел I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9" tooltip="1917"/>
              </a:rPr>
              <a:t>1917</a:t>
            </a:r>
            <a:r>
              <a:rPr lang="ru-RU" dirty="0"/>
              <a:t> — </a:t>
            </a:r>
            <a:r>
              <a:rPr lang="ru-RU" i="1" dirty="0"/>
              <a:t>Дворец национализирован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10" tooltip="1944"/>
              </a:rPr>
              <a:t>1944</a:t>
            </a:r>
            <a:r>
              <a:rPr lang="ru-RU" dirty="0"/>
              <a:t> — </a:t>
            </a:r>
            <a:r>
              <a:rPr lang="ru-RU" i="1" dirty="0"/>
              <a:t>Дворец пострадал в ходе военных </a:t>
            </a:r>
            <a:endParaRPr lang="ru-RU" i="1" dirty="0" smtClean="0"/>
          </a:p>
          <a:p>
            <a:r>
              <a:rPr lang="ru-RU" i="1" dirty="0" smtClean="0"/>
              <a:t>действий</a:t>
            </a:r>
            <a:r>
              <a:rPr lang="ru-RU" i="1" dirty="0"/>
              <a:t>, после войны восстановлен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11" tooltip="1978"/>
              </a:rPr>
              <a:t>1978</a:t>
            </a:r>
            <a:r>
              <a:rPr lang="ru-RU" dirty="0"/>
              <a:t> — </a:t>
            </a:r>
            <a:r>
              <a:rPr lang="ru-RU" i="1" dirty="0"/>
              <a:t>Дворец разорён квартировавшей в </a:t>
            </a:r>
            <a:endParaRPr lang="ru-RU" i="1" dirty="0" smtClean="0"/>
          </a:p>
          <a:p>
            <a:r>
              <a:rPr lang="ru-RU" i="1" dirty="0" smtClean="0"/>
              <a:t>нём </a:t>
            </a:r>
            <a:r>
              <a:rPr lang="ru-RU" i="1" dirty="0"/>
              <a:t>войсковой частью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12" tooltip="1990"/>
              </a:rPr>
              <a:t>1990</a:t>
            </a:r>
            <a:r>
              <a:rPr lang="ru-RU" dirty="0"/>
              <a:t> — </a:t>
            </a:r>
            <a:r>
              <a:rPr lang="ru-RU" i="1" dirty="0"/>
              <a:t>Первый из серии пожаров во дворце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13" tooltip="2014"/>
              </a:rPr>
              <a:t>2014</a:t>
            </a:r>
            <a:r>
              <a:rPr lang="ru-RU" dirty="0"/>
              <a:t> — </a:t>
            </a:r>
            <a:r>
              <a:rPr lang="ru-RU" i="1" dirty="0"/>
              <a:t>Создание концепции полной </a:t>
            </a:r>
            <a:endParaRPr lang="ru-RU" i="1" dirty="0" smtClean="0"/>
          </a:p>
          <a:p>
            <a:r>
              <a:rPr lang="ru-RU" i="1" dirty="0" smtClean="0"/>
              <a:t>реставрации </a:t>
            </a:r>
            <a:r>
              <a:rPr lang="ru-RU" i="1" dirty="0"/>
              <a:t>дворца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14" tooltip="2015"/>
              </a:rPr>
              <a:t>2015</a:t>
            </a:r>
            <a:r>
              <a:rPr lang="ru-RU" dirty="0"/>
              <a:t> — </a:t>
            </a:r>
            <a:r>
              <a:rPr lang="ru-RU" i="1" dirty="0"/>
              <a:t>Обрушение фронтона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83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150201" cy="1400530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Когда в 1703г </a:t>
            </a:r>
            <a:r>
              <a:rPr lang="ru-RU" sz="1600" dirty="0" smtClean="0">
                <a:solidFill>
                  <a:schemeClr val="tx1"/>
                </a:solidFill>
              </a:rPr>
              <a:t>генерал-фельдмаршал </a:t>
            </a:r>
            <a:r>
              <a:rPr lang="ru-RU" sz="1600" dirty="0">
                <a:solidFill>
                  <a:schemeClr val="tx1"/>
                </a:solidFill>
              </a:rPr>
              <a:t>Шереметев изгнал шведов из </a:t>
            </a:r>
            <a:r>
              <a:rPr lang="ru-RU" sz="1600" dirty="0" err="1">
                <a:solidFill>
                  <a:schemeClr val="tx1"/>
                </a:solidFill>
              </a:rPr>
              <a:t>Копорского</a:t>
            </a:r>
            <a:r>
              <a:rPr lang="ru-RU" sz="1600" dirty="0">
                <a:solidFill>
                  <a:schemeClr val="tx1"/>
                </a:solidFill>
              </a:rPr>
              <a:t> уезда, Ропша стала заметно расцветать и </a:t>
            </a:r>
            <a:r>
              <a:rPr lang="ru-RU" sz="1600" dirty="0" smtClean="0">
                <a:solidFill>
                  <a:schemeClr val="tx1"/>
                </a:solidFill>
              </a:rPr>
              <a:t>расширяться. Прибывший </a:t>
            </a:r>
            <a:r>
              <a:rPr lang="ru-RU" sz="1600" dirty="0">
                <a:solidFill>
                  <a:schemeClr val="tx1"/>
                </a:solidFill>
              </a:rPr>
              <a:t>сюда царь-победитель Петр I пришел в восторг, увидев десятки родников с чистейшей водой — сбывалась его мечта о русском Версале. Именно отсюда, с </a:t>
            </a:r>
            <a:r>
              <a:rPr lang="ru-RU" sz="1600" dirty="0" err="1">
                <a:solidFill>
                  <a:schemeClr val="tx1"/>
                </a:solidFill>
              </a:rPr>
              <a:t>Ропшинских</a:t>
            </a:r>
            <a:r>
              <a:rPr lang="ru-RU" sz="1600" dirty="0">
                <a:solidFill>
                  <a:schemeClr val="tx1"/>
                </a:solidFill>
              </a:rPr>
              <a:t> высот, он повелел проложить водоводы к Петергофу. До сих пор естественный ток воды питает знаменитые фонтаны. И бежит она по тем самым трубам и каналам петровских времен.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В 1714 году Пётр I пожаловал усадьбу своему сподвижнику Фёдору </a:t>
            </a:r>
            <a:r>
              <a:rPr lang="ru-RU" sz="1600" dirty="0" err="1" smtClean="0">
                <a:solidFill>
                  <a:schemeClr val="tx1"/>
                </a:solidFill>
              </a:rPr>
              <a:t>Ромодоновскому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dirty="0" smtClean="0">
                <a:solidFill>
                  <a:schemeClr val="tx1"/>
                </a:solidFill>
              </a:rPr>
              <a:t>После </a:t>
            </a:r>
            <a:r>
              <a:rPr lang="ru-RU" sz="1600" dirty="0">
                <a:solidFill>
                  <a:schemeClr val="tx1"/>
                </a:solidFill>
              </a:rPr>
              <a:t>смерти последнего в 1717 году усадьбу унаследовал его сын Иван. В 1722 году он отдал её в приданое своей дочери Екатерине, вышедшей замуж за Михаила Головкина.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Елизавета Петровна незадолго до смерти подарила Ропшу наследнику престола Петру </a:t>
            </a:r>
            <a:r>
              <a:rPr lang="ru-RU" sz="1600" dirty="0" smtClean="0">
                <a:solidFill>
                  <a:schemeClr val="tx1"/>
                </a:solidFill>
              </a:rPr>
              <a:t>           Фёдоровичу</a:t>
            </a:r>
            <a:r>
              <a:rPr lang="ru-RU" sz="1600" dirty="0">
                <a:solidFill>
                  <a:schemeClr val="tx1"/>
                </a:solidFill>
              </a:rPr>
              <a:t>, будущему Петру </a:t>
            </a:r>
            <a:r>
              <a:rPr lang="ru-RU" sz="1600" dirty="0" smtClean="0">
                <a:solidFill>
                  <a:schemeClr val="tx1"/>
                </a:solidFill>
              </a:rPr>
              <a:t>III.  В </a:t>
            </a:r>
            <a:r>
              <a:rPr lang="ru-RU" sz="1600" dirty="0">
                <a:solidFill>
                  <a:schemeClr val="tx1"/>
                </a:solidFill>
              </a:rPr>
              <a:t>Ропше император Пётр III после недолгого правления погиб при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невыясненных </a:t>
            </a:r>
            <a:r>
              <a:rPr lang="ru-RU" sz="1600" dirty="0">
                <a:solidFill>
                  <a:schemeClr val="tx1"/>
                </a:solidFill>
              </a:rPr>
              <a:t>обстоятельствах. </a:t>
            </a:r>
            <a:r>
              <a:rPr lang="ru-RU" sz="1600" dirty="0" smtClean="0">
                <a:solidFill>
                  <a:schemeClr val="tx1"/>
                </a:solidFill>
              </a:rPr>
              <a:t>Затем Екатерина II пожаловала </a:t>
            </a:r>
            <a:r>
              <a:rPr lang="ru-RU" sz="1600" dirty="0">
                <a:solidFill>
                  <a:schemeClr val="tx1"/>
                </a:solidFill>
              </a:rPr>
              <a:t>Ропшу </a:t>
            </a:r>
            <a:r>
              <a:rPr lang="ru-RU" sz="1600" dirty="0" smtClean="0">
                <a:solidFill>
                  <a:schemeClr val="tx1"/>
                </a:solidFill>
              </a:rPr>
              <a:t>Григорию Орлову</a:t>
            </a:r>
            <a:r>
              <a:rPr lang="ru-RU" sz="1600" dirty="0">
                <a:solidFill>
                  <a:schemeClr val="tx1"/>
                </a:solidFill>
              </a:rPr>
              <a:t>, при котором усадьба была </a:t>
            </a:r>
            <a:r>
              <a:rPr lang="ru-RU" sz="1600" dirty="0" smtClean="0">
                <a:solidFill>
                  <a:schemeClr val="tx1"/>
                </a:solidFill>
              </a:rPr>
              <a:t>заброшена </a:t>
            </a:r>
            <a:r>
              <a:rPr lang="ru-RU" sz="1600" dirty="0">
                <a:solidFill>
                  <a:schemeClr val="tx1"/>
                </a:solidFill>
              </a:rPr>
              <a:t>и пришла в упадок. В 1785 </a:t>
            </a:r>
            <a:r>
              <a:rPr lang="ru-RU" sz="1600" dirty="0" smtClean="0">
                <a:solidFill>
                  <a:schemeClr val="tx1"/>
                </a:solidFill>
              </a:rPr>
              <a:t>году Ропшу </a:t>
            </a:r>
            <a:r>
              <a:rPr lang="ru-RU" sz="1600" dirty="0">
                <a:solidFill>
                  <a:schemeClr val="tx1"/>
                </a:solidFill>
              </a:rPr>
              <a:t>приобрёл Иван </a:t>
            </a:r>
            <a:r>
              <a:rPr lang="ru-RU" sz="1600" dirty="0" smtClean="0">
                <a:solidFill>
                  <a:schemeClr val="tx1"/>
                </a:solidFill>
              </a:rPr>
              <a:t>Лазарев. </a:t>
            </a:r>
            <a:r>
              <a:rPr lang="ru-RU" sz="1600" dirty="0">
                <a:solidFill>
                  <a:schemeClr val="tx1"/>
                </a:solidFill>
              </a:rPr>
              <a:t>Под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руководством </a:t>
            </a:r>
            <a:r>
              <a:rPr lang="ru-RU" sz="1600" dirty="0">
                <a:solidFill>
                  <a:schemeClr val="tx1"/>
                </a:solidFill>
              </a:rPr>
              <a:t>Григория </a:t>
            </a:r>
            <a:r>
              <a:rPr lang="ru-RU" sz="1600" dirty="0" err="1">
                <a:solidFill>
                  <a:schemeClr val="tx1"/>
                </a:solidFill>
              </a:rPr>
              <a:t>Энгельмана</a:t>
            </a:r>
            <a:r>
              <a:rPr lang="ru-RU" sz="1600" dirty="0">
                <a:solidFill>
                  <a:schemeClr val="tx1"/>
                </a:solidFill>
              </a:rPr>
              <a:t> и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Томаса </a:t>
            </a:r>
            <a:r>
              <a:rPr lang="ru-RU" sz="1600" dirty="0">
                <a:solidFill>
                  <a:schemeClr val="tx1"/>
                </a:solidFill>
              </a:rPr>
              <a:t>Грея были проведены преобразования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</a:t>
            </a:r>
            <a:r>
              <a:rPr lang="ru-RU" sz="1600" dirty="0" err="1" smtClean="0">
                <a:solidFill>
                  <a:schemeClr val="tx1"/>
                </a:solidFill>
              </a:rPr>
              <a:t>ропшинского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паркового комплекса, в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частности </a:t>
            </a:r>
            <a:r>
              <a:rPr lang="ru-RU" sz="1600" dirty="0">
                <a:solidFill>
                  <a:schemeClr val="tx1"/>
                </a:solidFill>
              </a:rPr>
              <a:t>была создана сложная система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водоёмов</a:t>
            </a:r>
            <a:r>
              <a:rPr lang="ru-RU" sz="1600" dirty="0">
                <a:solidFill>
                  <a:schemeClr val="tx1"/>
                </a:solidFill>
              </a:rPr>
              <a:t>, посажены деревья и кустарники,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 устроены </a:t>
            </a:r>
            <a:r>
              <a:rPr lang="ru-RU" sz="1600" dirty="0">
                <a:solidFill>
                  <a:schemeClr val="tx1"/>
                </a:solidFill>
              </a:rPr>
              <a:t>оранжереи. Под </a:t>
            </a:r>
            <a:r>
              <a:rPr lang="ru-RU" sz="1600" dirty="0" smtClean="0">
                <a:solidFill>
                  <a:schemeClr val="tx1"/>
                </a:solidFill>
              </a:rPr>
              <a:t>руководством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Антонио </a:t>
            </a:r>
            <a:r>
              <a:rPr lang="ru-RU" sz="1600" dirty="0" err="1">
                <a:solidFill>
                  <a:schemeClr val="tx1"/>
                </a:solidFill>
              </a:rPr>
              <a:t>делла</a:t>
            </a:r>
            <a:r>
              <a:rPr lang="ru-RU" sz="1600" dirty="0">
                <a:solidFill>
                  <a:schemeClr val="tx1"/>
                </a:solidFill>
              </a:rPr>
              <a:t> Порто были реконструированы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сооружения</a:t>
            </a:r>
            <a:r>
              <a:rPr lang="ru-RU" sz="1600" dirty="0">
                <a:solidFill>
                  <a:schemeClr val="tx1"/>
                </a:solidFill>
              </a:rPr>
              <a:t>. Юрием </a:t>
            </a:r>
            <a:r>
              <a:rPr lang="ru-RU" sz="1600" dirty="0" err="1">
                <a:solidFill>
                  <a:schemeClr val="tx1"/>
                </a:solidFill>
              </a:rPr>
              <a:t>Фельтеном</a:t>
            </a:r>
            <a:r>
              <a:rPr lang="ru-RU" sz="1600" dirty="0">
                <a:solidFill>
                  <a:schemeClr val="tx1"/>
                </a:solidFill>
              </a:rPr>
              <a:t> была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создана </a:t>
            </a:r>
            <a:r>
              <a:rPr lang="ru-RU" sz="1600" dirty="0">
                <a:solidFill>
                  <a:schemeClr val="tx1"/>
                </a:solidFill>
              </a:rPr>
              <a:t>бумажная фабрика. В 1801 году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Лазарев </a:t>
            </a:r>
            <a:r>
              <a:rPr lang="ru-RU" sz="1600" dirty="0">
                <a:solidFill>
                  <a:schemeClr val="tx1"/>
                </a:solidFill>
              </a:rPr>
              <a:t>продал усадьбу Павлу </a:t>
            </a:r>
            <a:r>
              <a:rPr lang="ru-RU" sz="1600" dirty="0" smtClean="0">
                <a:solidFill>
                  <a:schemeClr val="tx1"/>
                </a:solidFill>
              </a:rPr>
              <a:t>I, </a:t>
            </a:r>
            <a:r>
              <a:rPr lang="ru-RU" sz="1600" dirty="0">
                <a:solidFill>
                  <a:schemeClr val="tx1"/>
                </a:solidFill>
              </a:rPr>
              <a:t>который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вскоре </a:t>
            </a:r>
            <a:r>
              <a:rPr lang="ru-RU" sz="1600" dirty="0">
                <a:solidFill>
                  <a:schemeClr val="tx1"/>
                </a:solidFill>
              </a:rPr>
              <a:t>был убит. При Александре </a:t>
            </a:r>
            <a:r>
              <a:rPr lang="ru-RU" sz="1600" dirty="0" smtClean="0">
                <a:solidFill>
                  <a:schemeClr val="tx1"/>
                </a:solidFill>
              </a:rPr>
              <a:t>I Ропша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находилась </a:t>
            </a:r>
            <a:r>
              <a:rPr lang="ru-RU" sz="1600" dirty="0">
                <a:solidFill>
                  <a:schemeClr val="tx1"/>
                </a:solidFill>
              </a:rPr>
              <a:t>в ведении Кабинета </a:t>
            </a:r>
            <a:r>
              <a:rPr lang="ru-RU" sz="1600" dirty="0" smtClean="0">
                <a:solidFill>
                  <a:schemeClr val="tx1"/>
                </a:solidFill>
              </a:rPr>
              <a:t>Его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Императорского </a:t>
            </a:r>
            <a:r>
              <a:rPr lang="ru-RU" sz="1600" dirty="0">
                <a:solidFill>
                  <a:schemeClr val="tx1"/>
                </a:solidFill>
              </a:rPr>
              <a:t>Величества, в 1826 году была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                                            подарена </a:t>
            </a:r>
            <a:r>
              <a:rPr lang="ru-RU" sz="1600" dirty="0">
                <a:solidFill>
                  <a:schemeClr val="tx1"/>
                </a:solidFill>
              </a:rPr>
              <a:t>Александре Фёдоровне, жене Николая </a:t>
            </a:r>
            <a:r>
              <a:rPr lang="ru-RU" sz="1600" dirty="0" smtClean="0">
                <a:solidFill>
                  <a:schemeClr val="tx1"/>
                </a:solidFill>
              </a:rPr>
              <a:t>I.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1" y="3576638"/>
            <a:ext cx="3388912" cy="2870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576638"/>
            <a:ext cx="2485959" cy="30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58489" cy="1400530"/>
          </a:xfrm>
        </p:spPr>
        <p:txBody>
          <a:bodyPr/>
          <a:lstStyle/>
          <a:p>
            <a:r>
              <a:rPr lang="ru-RU" sz="1800" b="1" dirty="0"/>
              <a:t>Современное состояние</a:t>
            </a:r>
            <a:br>
              <a:rPr lang="ru-RU" sz="1800" b="1" dirty="0"/>
            </a:br>
            <a:r>
              <a:rPr lang="ru-RU" sz="1800" dirty="0"/>
              <a:t>В конце 1980-х — начале 1990-х в здании произошла серия пожаров, сильно повредивших дворец. Полностью выгорел 2-й этаж, обрушились перекрытия, рухнула крыша, и частично обрушились стены, а конюшня и флигеля были разграблены мародерами. Деревянные леса, которые воздвигли в начале 90-х для поддержания стен и фасада, рухнули в начале 2010 года, крыши как таковой давно уже нет, часть стен исписана, часть обрушилась. Кое-где сохранились остатки лепнины. Парк запущен и замусорен, малые пруды плавно превращаются в болота.</a:t>
            </a:r>
            <a:br>
              <a:rPr lang="ru-RU" sz="1800" dirty="0"/>
            </a:br>
            <a:r>
              <a:rPr lang="ru-RU" sz="1800" dirty="0"/>
              <a:t>Дворец был заброшен, и его парки постепенно пришли в запустение. От былого величия усадьбы не осталось практически и следа.</a:t>
            </a:r>
            <a:br>
              <a:rPr lang="ru-RU" sz="1800" dirty="0"/>
            </a:br>
            <a:r>
              <a:rPr lang="ru-RU" sz="1800" dirty="0"/>
              <a:t>Сейчас </a:t>
            </a:r>
            <a:r>
              <a:rPr lang="ru-RU" sz="1800" dirty="0" err="1"/>
              <a:t>Ропшинский</a:t>
            </a:r>
            <a:r>
              <a:rPr lang="ru-RU" sz="1800" dirty="0"/>
              <a:t> дворец — памятник федерального значения, является федеральной собственностью. Останки строений и заброшенный парк находятся под эгидой ЮНЕСКО и охраняются государством, но реставрация и реконструкция этих мест так пока и не коснулась.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10" y="4177189"/>
            <a:ext cx="3577590" cy="23850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818" y="4177189"/>
            <a:ext cx="3537037" cy="2385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7" y="4389152"/>
            <a:ext cx="3155950" cy="21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452718"/>
            <a:ext cx="9842500" cy="5821084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 в Петергофском уезде было 80 усадеб.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омоносовском районе их всего 15, но они дают яркую картину эволюции русских усадеб с их  неповторимыми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архитектурными сооружениями, индивидуальными садово-парковыми композициями,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разнообразными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насаждениями, различными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водными системами.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этих пятнадцати усадьбах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построек сохранилось немного.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Строили их знаменитые и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малоизвестные мастера.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503786" y="1084469"/>
            <a:ext cx="4152900" cy="655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26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5706781"/>
          </a:xfrm>
        </p:spPr>
        <p:txBody>
          <a:bodyPr/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Усадьба 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Усть-Рудица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Усадьба 164 года принадлежала М.В. Ломоносову  и его потомкам - Константиновым, Раевским, Орловым.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0" y="2247736"/>
            <a:ext cx="6604000" cy="4092434"/>
          </a:xfrm>
        </p:spPr>
      </p:pic>
    </p:spTree>
    <p:extLst>
      <p:ext uri="{BB962C8B-B14F-4D97-AF65-F5344CB8AC3E}">
        <p14:creationId xmlns:p14="http://schemas.microsoft.com/office/powerpoint/2010/main" val="35941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52" y="558800"/>
            <a:ext cx="9317547" cy="585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09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871882"/>
          </a:xfrm>
        </p:spPr>
        <p:txBody>
          <a:bodyPr/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Усть-Рудицкая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фабрика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2432049"/>
            <a:ext cx="5713895" cy="402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294746"/>
            <a:ext cx="5246689" cy="393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0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Памятный знак на месте усадьбы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35100"/>
            <a:ext cx="8636000" cy="4864100"/>
          </a:xfrm>
        </p:spPr>
      </p:pic>
    </p:spTree>
    <p:extLst>
      <p:ext uri="{BB962C8B-B14F-4D97-AF65-F5344CB8AC3E}">
        <p14:creationId xmlns:p14="http://schemas.microsoft.com/office/powerpoint/2010/main" val="40951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Усадьба «</a:t>
            </a:r>
            <a:r>
              <a:rPr lang="ru-RU" dirty="0" err="1" smtClean="0"/>
              <a:t>Лопухинка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384300"/>
            <a:ext cx="10453688" cy="48640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 1747 году (эта дата и считается годом основания деревни </a:t>
            </a:r>
            <a:r>
              <a:rPr lang="ru-RU" dirty="0" err="1"/>
              <a:t>Лопухинка</a:t>
            </a:r>
            <a:r>
              <a:rPr lang="ru-RU" dirty="0"/>
              <a:t>) владельцем селений, которые впоследствии срослись в одно,    был  дворянин Никита Лопухин. Его фамилия и дала название </a:t>
            </a:r>
            <a:r>
              <a:rPr lang="ru-RU" dirty="0" smtClean="0"/>
              <a:t>селению. Лопухины </a:t>
            </a:r>
            <a:r>
              <a:rPr lang="ru-RU" dirty="0"/>
              <a:t>- древний знатный род (11век). </a:t>
            </a:r>
            <a:r>
              <a:rPr lang="ru-RU" dirty="0" smtClean="0"/>
              <a:t>Никита </a:t>
            </a:r>
            <a:r>
              <a:rPr lang="ru-RU" dirty="0"/>
              <a:t>Лопухин </a:t>
            </a:r>
            <a:r>
              <a:rPr lang="ru-RU" dirty="0" smtClean="0"/>
              <a:t>приходился родственником первой </a:t>
            </a:r>
            <a:r>
              <a:rPr lang="ru-RU" dirty="0"/>
              <a:t>жены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Петра</a:t>
            </a:r>
            <a:r>
              <a:rPr lang="ru-RU" dirty="0"/>
              <a:t>  Первого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1" y="2784830"/>
            <a:ext cx="6473824" cy="38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Усадьбы на краю уступов  связывали дорожки, спускающиеся к реке (через неё был перекинут мост). В усадьбах были только строения, сады и огороды, а о парке позаботилась природа.  «Швейцария с висящими на скалах рощами и садами» - так называли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Лопухинку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середине 19 века.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Геринги владели усадьбой вплоть до 1917 года, при это необходимо отметить, что  у этой семьи были родственные связи с родом Пушкиных и Блоков. 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535238"/>
            <a:ext cx="4902200" cy="377666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535238"/>
            <a:ext cx="5125608" cy="3776662"/>
          </a:xfrm>
        </p:spPr>
      </p:pic>
    </p:spTree>
    <p:extLst>
      <p:ext uri="{BB962C8B-B14F-4D97-AF65-F5344CB8AC3E}">
        <p14:creationId xmlns:p14="http://schemas.microsoft.com/office/powerpoint/2010/main" val="5766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72" y="2273300"/>
            <a:ext cx="7645399" cy="4191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давние времена вода в озере была небесно-голубой и очень прозрачной -  на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Лопухинском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озере не было водорослей и камышей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радоновые озёра – это два искусственных озера 200 и 550м в длину, 40-60 м в ширину.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Лопухинские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радоновые источники  считаются (исходя из анализа их хим. состава) целебными и могут применяться  в лечебных целях.</a:t>
            </a:r>
          </a:p>
        </p:txBody>
      </p:sp>
    </p:spTree>
    <p:extLst>
      <p:ext uri="{BB962C8B-B14F-4D97-AF65-F5344CB8AC3E}">
        <p14:creationId xmlns:p14="http://schemas.microsoft.com/office/powerpoint/2010/main" val="12324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175</TotalTime>
  <Words>136</Words>
  <Application>Microsoft Office PowerPoint</Application>
  <PresentationFormat>Произвольный</PresentationFormat>
  <Paragraphs>21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</vt:lpstr>
      <vt:lpstr>Дворянские усадьбы Ломоносовского района</vt:lpstr>
      <vt:lpstr>К концу XIX века в Петергофском уезде было 80 усадеб.  В Ломоносовском районе их всего 15, но они дают яркую картину эволюции русских усадеб с их  неповторимыми архитектурными сооружениями, индивидуальными садово-парковыми композициями, разнообразными  насаждениями, различными водными системами. В этих пятнадцати усадьбах построек сохранилось немного. Строили их знаменитые и  малоизвестные мастера.</vt:lpstr>
      <vt:lpstr>Усадьба Усть-Рудица  Усадьба 164 года принадлежала М.В. Ломоносову  и его потомкам - Константиновым, Раевским, Орловым.  </vt:lpstr>
      <vt:lpstr>Презентация PowerPoint</vt:lpstr>
      <vt:lpstr>Усть-Рудицкая фабрика </vt:lpstr>
      <vt:lpstr>Памятный знак на месте усадьбы</vt:lpstr>
      <vt:lpstr>Усадьба «Лопухинка»</vt:lpstr>
      <vt:lpstr>Усадьбы на краю уступов  связывали дорожки, спускающиеся к реке (через неё был перекинут мост). В усадьбах были только строения, сады и огороды, а о парке позаботилась природа.  «Швейцария с висящими на скалах рощами и садами» - так называли Лопухинку в середине 19 века. Геринги владели усадьбой вплоть до 1917 года, при это необходимо отметить, что  у этой семьи были родственные связи с родом Пушкиных и Блоков. </vt:lpstr>
      <vt:lpstr>В давние времена вода в озере была небесно-голубой и очень прозрачной -  на Лопухинском озере не было водорослей и камышей. Сейчас радоновые озёра – это два искусственных озера 200 и 550м в длину, 40-60 м в ширину. Лопухинские радоновые источники  считаются (исходя из анализа их хим. состава) целебными и могут применяться  в лечебных целях.</vt:lpstr>
      <vt:lpstr>Заброшенная усадьба Геринга( Лопухинка)</vt:lpstr>
      <vt:lpstr>Ропша </vt:lpstr>
      <vt:lpstr>Когда в 1703г генерал-фельдмаршал Шереметев изгнал шведов из Копорского уезда, Ропша стала заметно расцветать и расширяться. Прибывший сюда царь-победитель Петр I пришел в восторг, увидев десятки родников с чистейшей водой — сбывалась его мечта о русском Версале. Именно отсюда, с Ропшинских высот, он повелел проложить водоводы к Петергофу. До сих пор естественный ток воды питает знаменитые фонтаны. И бежит она по тем самым трубам и каналам петровских времен. В 1714 году Пётр I пожаловал усадьбу своему сподвижнику Фёдору Ромодоновскому. После смерти последнего в 1717 году усадьбу унаследовал его сын Иван. В 1722 году он отдал её в приданое своей дочери Екатерине, вышедшей замуж за Михаила Головкина. Елизавета Петровна незадолго до смерти подарила Ропшу наследнику престола Петру            Фёдоровичу, будущему Петру III.  В Ропше император Пётр III после недолгого правления погиб при                                              невыясненных обстоятельствах. Затем Екатерина II пожаловала Ропшу Григорию Орлову, при котором усадьба была заброшена и пришла в упадок. В 1785 году Ропшу приобрёл Иван Лазарев. Под                                                руководством Григория Энгельмана и                                                Томаса Грея были проведены преобразования                                                ропшинского паркового комплекса, в                                                частности была создана сложная система                                                водоёмов, посажены деревья и кустарники,                                                устроены оранжереи. Под руководством                                              Антонио делла Порто были реконструированы                                               сооружения. Юрием Фельтеном была                                               создана бумажная фабрика. В 1801 году                                               Лазарев продал усадьбу Павлу I, который                                               вскоре был убит. При Александре I Ропша                                               находилась в ведении Кабинета Его                                               Императорского Величества, в 1826 году была                                               подарена Александре Фёдоровне, жене Николая I. </vt:lpstr>
      <vt:lpstr>Современное состояние В конце 1980-х — начале 1990-х в здании произошла серия пожаров, сильно повредивших дворец. Полностью выгорел 2-й этаж, обрушились перекрытия, рухнула крыша, и частично обрушились стены, а конюшня и флигеля были разграблены мародерами. Деревянные леса, которые воздвигли в начале 90-х для поддержания стен и фасада, рухнули в начале 2010 года, крыши как таковой давно уже нет, часть стен исписана, часть обрушилась. Кое-где сохранились остатки лепнины. Парк запущен и замусорен, малые пруды плавно превращаются в болота. Дворец был заброшен, и его парки постепенно пришли в запустение. От былого величия усадьбы не осталось практически и следа. Сейчас Ропшинский дворец — памятник федерального значения, является федеральной собственностью. Останки строений и заброшенный парк находятся под эгидой ЮНЕСКО и охраняются государством, но реставрация и реконструкция этих мест так пока и не коснулась.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Дворянские усадьбы Ломоносовского района</dc:title>
  <dc:creator>1</dc:creator>
  <cp:lastModifiedBy>user</cp:lastModifiedBy>
  <cp:revision>20</cp:revision>
  <dcterms:created xsi:type="dcterms:W3CDTF">2017-04-01T13:45:48Z</dcterms:created>
  <dcterms:modified xsi:type="dcterms:W3CDTF">2018-03-13T08:14:42Z</dcterms:modified>
</cp:coreProperties>
</file>